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8" r:id="rId9"/>
    <p:sldId id="265" r:id="rId10"/>
    <p:sldId id="257" r:id="rId11"/>
    <p:sldId id="264" r:id="rId12"/>
    <p:sldId id="266" r:id="rId13"/>
    <p:sldId id="269" r:id="rId14"/>
    <p:sldId id="270" r:id="rId15"/>
    <p:sldId id="267" r:id="rId16"/>
    <p:sldId id="272" r:id="rId17"/>
    <p:sldId id="271" r:id="rId18"/>
    <p:sldId id="274" r:id="rId19"/>
    <p:sldId id="275" r:id="rId20"/>
    <p:sldId id="277" r:id="rId21"/>
    <p:sldId id="278" r:id="rId22"/>
    <p:sldId id="279" r:id="rId23"/>
    <p:sldId id="273" r:id="rId24"/>
    <p:sldId id="280" r:id="rId25"/>
    <p:sldId id="281" r:id="rId26"/>
    <p:sldId id="282" r:id="rId27"/>
    <p:sldId id="283" r:id="rId28"/>
    <p:sldId id="284" r:id="rId2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7238" y="402996"/>
            <a:ext cx="8915399" cy="2262781"/>
          </a:xfrm>
        </p:spPr>
        <p:txBody>
          <a:bodyPr>
            <a:normAutofit/>
          </a:bodyPr>
          <a:lstStyle/>
          <a:p>
            <a:r>
              <a:rPr lang="en-US" sz="4400" smtClean="0">
                <a:latin typeface="Calibri" panose="020F0502020204030204" pitchFamily="34" charset="0"/>
              </a:rPr>
              <a:t>UTA ANNUAL CPE EVENT</a:t>
            </a:r>
            <a:br>
              <a:rPr lang="en-US" sz="4400" smtClean="0">
                <a:latin typeface="Calibri" panose="020F0502020204030204" pitchFamily="34" charset="0"/>
              </a:rPr>
            </a:br>
            <a:r>
              <a:rPr lang="en-US" sz="4400" smtClean="0">
                <a:latin typeface="Calibri" panose="020F0502020204030204" pitchFamily="34" charset="0"/>
              </a:rPr>
              <a:t> AUGUST 11,2016 </a:t>
            </a: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Charles D. Miller, P.C.</a:t>
            </a:r>
          </a:p>
          <a:p>
            <a:r>
              <a:rPr lang="en-US" dirty="0" smtClean="0"/>
              <a:t>Charles Miller, J.D.</a:t>
            </a:r>
          </a:p>
          <a:p>
            <a:r>
              <a:rPr lang="en-US" dirty="0" smtClean="0"/>
              <a:t>Senior Lecturer- UTA College of Business, Department of Accounting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94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alibri" panose="020F0502020204030204" pitchFamily="34" charset="0"/>
              </a:rPr>
              <a:t>WHITE COLLAR OT EXEMPTIONS </a:t>
            </a: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Calibri" panose="020F0502020204030204" pitchFamily="34" charset="0"/>
              </a:rPr>
              <a:t>2014-President Obama asks US DOL to update regulations re OT for white collar persons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Federal Register-NPRM in Federal Register Notice given of proposed rules on July 6,2015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Minimum annual salary to obtain exemption-Was $23,660 ($455 per week) with proposed rule to increase to $47,476 ($913 per week) </a:t>
            </a:r>
          </a:p>
        </p:txBody>
      </p:sp>
    </p:spTree>
    <p:extLst>
      <p:ext uri="{BB962C8B-B14F-4D97-AF65-F5344CB8AC3E}">
        <p14:creationId xmlns:p14="http://schemas.microsoft.com/office/powerpoint/2010/main" val="284741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alibri" panose="020F0502020204030204" pitchFamily="34" charset="0"/>
              </a:rPr>
              <a:t>FINAL RULE ANNOUNCED -MAY 18,2016</a:t>
            </a: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OT exemption begins at $47,476 annual salary</a:t>
            </a:r>
          </a:p>
          <a:p>
            <a:r>
              <a:rPr lang="en-US" sz="2400" dirty="0" smtClean="0"/>
              <a:t>Thus- More “exempt employees  now get OT as fewer make over $47,476</a:t>
            </a:r>
          </a:p>
          <a:p>
            <a:r>
              <a:rPr lang="en-US" sz="2400" dirty="0" smtClean="0"/>
              <a:t>All “white collar managers, making less than $47,476 will get OT</a:t>
            </a:r>
          </a:p>
          <a:p>
            <a:r>
              <a:rPr lang="en-US" sz="2400" dirty="0" smtClean="0"/>
              <a:t>Estimated 4M to get OT as of December 1,2016 </a:t>
            </a:r>
          </a:p>
        </p:txBody>
      </p:sp>
    </p:spTree>
    <p:extLst>
      <p:ext uri="{BB962C8B-B14F-4D97-AF65-F5344CB8AC3E}">
        <p14:creationId xmlns:p14="http://schemas.microsoft.com/office/powerpoint/2010/main" val="2844836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Employer can use nondiscretionary bonuses and incentives for up to 10% of amount 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Tied  to 40% of average full-time salaried worker in census region as justification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Highest compensated salaried employees amount to be at 90th percentile or  $134,004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Automatic  adjustments every 3 years to maintain percentile rankings  </a:t>
            </a:r>
          </a:p>
          <a:p>
            <a:endParaRPr lang="en-US" sz="2400" dirty="0" smtClean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395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DONNA KASMAN V KPMG-2011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Much media attention in  accounting  industry</a:t>
            </a:r>
          </a:p>
          <a:p>
            <a:r>
              <a:rPr lang="en-US" sz="2400" dirty="0" smtClean="0"/>
              <a:t>Allegation of gender discrimination   and Equal Pay Act</a:t>
            </a:r>
          </a:p>
          <a:p>
            <a:r>
              <a:rPr lang="en-US" sz="2400" dirty="0" smtClean="0"/>
              <a:t>Class action-1,000 members and “projected” 10,000</a:t>
            </a:r>
          </a:p>
          <a:p>
            <a:r>
              <a:rPr lang="en-US" sz="2400" dirty="0" smtClean="0"/>
              <a:t>Claims  </a:t>
            </a:r>
          </a:p>
          <a:p>
            <a:r>
              <a:rPr lang="en-US" sz="2400" dirty="0" smtClean="0"/>
              <a:t>Fewer  % of females make Senior Manager than industry average</a:t>
            </a:r>
          </a:p>
          <a:p>
            <a:pPr lvl="1"/>
            <a:r>
              <a:rPr lang="en-US" sz="2400" dirty="0" smtClean="0"/>
              <a:t>Fewer women make Partner than industry average</a:t>
            </a:r>
          </a:p>
          <a:p>
            <a:pPr lvl="1"/>
            <a:r>
              <a:rPr lang="en-US" sz="2400" dirty="0" smtClean="0"/>
              <a:t>Women managers tracked to non-partnership paths </a:t>
            </a:r>
          </a:p>
          <a:p>
            <a:pPr lvl="1"/>
            <a:r>
              <a:rPr lang="en-US" sz="2400" dirty="0" smtClean="0"/>
              <a:t>Women paid less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484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EVENTS- 2016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Class membership expanded with more named plaintiffs added in March</a:t>
            </a:r>
          </a:p>
          <a:p>
            <a:r>
              <a:rPr lang="en-US" sz="2400" dirty="0" smtClean="0"/>
              <a:t>Estimated settlement value $250-350 in n2015</a:t>
            </a:r>
          </a:p>
          <a:p>
            <a:r>
              <a:rPr lang="en-US" sz="2400" dirty="0" smtClean="0"/>
              <a:t>Now-$400M </a:t>
            </a:r>
          </a:p>
          <a:p>
            <a:r>
              <a:rPr lang="en-US" sz="2400" dirty="0" smtClean="0"/>
              <a:t>Impossible to know what is going on as an outsider</a:t>
            </a:r>
          </a:p>
          <a:p>
            <a:r>
              <a:rPr lang="en-US" sz="2400" dirty="0" smtClean="0"/>
              <a:t>Battle of PR firms/press releases</a:t>
            </a:r>
          </a:p>
          <a:p>
            <a:r>
              <a:rPr lang="en-US" sz="2400" dirty="0" smtClean="0"/>
              <a:t>Class goes back to 2008 on tolling of limitation periods</a:t>
            </a:r>
          </a:p>
          <a:p>
            <a:r>
              <a:rPr lang="en-US" sz="2400" smtClean="0"/>
              <a:t>www.sanfordheiser.com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7403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Calibri" panose="020F0502020204030204" pitchFamily="34" charset="0"/>
              </a:rPr>
              <a:t>EMPLOYEE VS.  INDEPENDENT COTRACTOR</a:t>
            </a: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Much publicized issue e.g.  IRS Publications 1779, Publication 15-A,</a:t>
            </a:r>
          </a:p>
          <a:p>
            <a:r>
              <a:rPr lang="en-US" sz="2000" dirty="0" smtClean="0"/>
              <a:t>Form SS-8 (Determination of Worker Status)</a:t>
            </a:r>
          </a:p>
          <a:p>
            <a:r>
              <a:rPr lang="en-US" sz="2000" dirty="0" smtClean="0"/>
              <a:t>Voluntary Classification Settlement Program (VCSP)</a:t>
            </a:r>
          </a:p>
          <a:p>
            <a:r>
              <a:rPr lang="en-US" sz="2000" dirty="0" smtClean="0"/>
              <a:t>State  common law/court decisions </a:t>
            </a:r>
          </a:p>
          <a:p>
            <a:r>
              <a:rPr lang="en-US" sz="2000" dirty="0" smtClean="0"/>
              <a:t>“Control test”-Right of company to control manner and means of obtaining results desired </a:t>
            </a:r>
          </a:p>
          <a:p>
            <a:r>
              <a:rPr lang="en-US" sz="2000" dirty="0" smtClean="0"/>
              <a:t>ALL THAT MATTERS IS WHAT PERSON DOES-NOT WHAT BADGE OR HR MANUAL STATES.</a:t>
            </a:r>
          </a:p>
          <a:p>
            <a:r>
              <a:rPr lang="en-US" sz="2000" dirty="0" smtClean="0"/>
              <a:t>In reality-classification by employer  does not define answer 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9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ABRAHAM LINCOLN QUOTE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you call a dog’s  leg  a tail,  how may legs does a dog have?</a:t>
            </a:r>
          </a:p>
          <a:p>
            <a:r>
              <a:rPr lang="en-US" sz="2400" dirty="0" smtClean="0"/>
              <a:t>Four</a:t>
            </a:r>
          </a:p>
          <a:p>
            <a:r>
              <a:rPr lang="en-US" sz="2400" dirty="0" smtClean="0"/>
              <a:t>Calling a dog’s tail  a leg does not make it a leg.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3253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ALEXANDER v. FEDEX - 2015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9</a:t>
            </a:r>
            <a:r>
              <a:rPr lang="en-US" sz="2000" baseline="30000" dirty="0" smtClean="0">
                <a:latin typeface="Calibri" panose="020F0502020204030204" pitchFamily="34" charset="0"/>
              </a:rPr>
              <a:t>th</a:t>
            </a:r>
            <a:r>
              <a:rPr lang="en-US" sz="2000" dirty="0" smtClean="0">
                <a:latin typeface="Calibri" panose="020F0502020204030204" pitchFamily="34" charset="0"/>
              </a:rPr>
              <a:t> circuit decision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Major lawsuit filed by drivers for Federal Express Ground Package System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Issue was litigated issue in several forums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No real dispute about  facts (“Light was red…..no, green….no red!)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Applied to 2,300 California drivers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Class action with  2,300 drivers/former drivers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Narrow legal issue- on which  what side  of a gray line  will drivers fall? 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904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All drivers sign Operating Agreement with self-serving language  </a:t>
            </a:r>
          </a:p>
          <a:p>
            <a:r>
              <a:rPr lang="en-US" sz="2000" dirty="0" smtClean="0"/>
              <a:t>Drivers  do package deliveries in 1-2 Service Areas</a:t>
            </a:r>
          </a:p>
          <a:p>
            <a:r>
              <a:rPr lang="en-US" sz="2000" dirty="0" smtClean="0"/>
              <a:t>No set hours-but must work 9.5-11 hours by estimated load</a:t>
            </a:r>
          </a:p>
          <a:p>
            <a:r>
              <a:rPr lang="en-US" sz="2000" dirty="0" smtClean="0"/>
              <a:t>FedEx trains drivers;  ride-along 4 performance evaluations per year</a:t>
            </a:r>
          </a:p>
          <a:p>
            <a:r>
              <a:rPr lang="en-US" sz="2000" dirty="0" smtClean="0"/>
              <a:t>Must follow FedEx “Safe Driving Standards”</a:t>
            </a:r>
          </a:p>
          <a:p>
            <a:r>
              <a:rPr lang="en-US" sz="2000" dirty="0" smtClean="0"/>
              <a:t>Drivers own /maintain own vehicles; FedEx controls appearance</a:t>
            </a:r>
          </a:p>
          <a:p>
            <a:r>
              <a:rPr lang="en-US" sz="2000" dirty="0" smtClean="0"/>
              <a:t>Drivers wear FedEx uniforms-must meet FedEx grooming standards</a:t>
            </a:r>
          </a:p>
          <a:p>
            <a:r>
              <a:rPr lang="en-US" sz="2000" dirty="0" smtClean="0"/>
              <a:t>FedEx provides “Business Support Package” e.g. uniforms, scanners, other equipment and deducts from paycheck.</a:t>
            </a:r>
          </a:p>
          <a:p>
            <a:r>
              <a:rPr lang="en-US" sz="2000" dirty="0" smtClean="0"/>
              <a:t>Multi-year contracts; terminable for cause and arbitration,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6120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FEDEX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Multi-year OA (1-3 years) with renewals-language! </a:t>
            </a:r>
          </a:p>
          <a:p>
            <a:r>
              <a:rPr lang="en-US" sz="2000" dirty="0" smtClean="0"/>
              <a:t>Can fire driver at will-this makes evidence of IC</a:t>
            </a:r>
          </a:p>
          <a:p>
            <a:r>
              <a:rPr lang="en-US" sz="2000" dirty="0" smtClean="0"/>
              <a:t>Provide tools in Business Support Package </a:t>
            </a:r>
          </a:p>
          <a:p>
            <a:r>
              <a:rPr lang="en-US" sz="2000" dirty="0" smtClean="0"/>
              <a:t>No defined “on clock” hours</a:t>
            </a:r>
          </a:p>
          <a:p>
            <a:r>
              <a:rPr lang="en-US" sz="2000" dirty="0" smtClean="0"/>
              <a:t>Compensation based  on performance e. g, loads, deliveries, etc.</a:t>
            </a:r>
          </a:p>
          <a:p>
            <a:r>
              <a:rPr lang="en-US" sz="2000" dirty="0" smtClean="0"/>
              <a:t>Drivers can take on more Service Areas, hire helpers/vehicles</a:t>
            </a:r>
          </a:p>
          <a:p>
            <a:r>
              <a:rPr lang="en-US" sz="2000" dirty="0" smtClean="0"/>
              <a:t> We offer “entrepreneur” opportunities-sky is the limit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8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CLASSIFICATION-EMPLOYEE VS. INDEPENDENT CONTRACTORS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>
                <a:latin typeface="Calibri" panose="020F0502020204030204" pitchFamily="34" charset="0"/>
              </a:rPr>
              <a:t>Form 1090 vs. Form W-2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If “employee” receive: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</a:rPr>
              <a:t>FICA contributions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</a:rPr>
              <a:t>Workers Compensation Coverage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</a:rPr>
              <a:t>Protections of Title  7 and Other Discrimination in Employment Laws 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</a:rPr>
              <a:t>Other protections e.g. final paycheck payment deadline, whistleblower, wrongful termination, etc.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69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Odd case procedurally-MDL leads to consolidating cases all over CA.</a:t>
            </a:r>
          </a:p>
          <a:p>
            <a:r>
              <a:rPr lang="en-US" sz="2000" dirty="0" smtClean="0"/>
              <a:t>Ruled for FedEx-No ”genuine issue of materials fact.” </a:t>
            </a:r>
          </a:p>
          <a:p>
            <a:r>
              <a:rPr lang="en-US" sz="2000" dirty="0" smtClean="0"/>
              <a:t>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circuit takers case on appeal</a:t>
            </a:r>
          </a:p>
          <a:p>
            <a:r>
              <a:rPr lang="en-US" sz="2000" dirty="0" smtClean="0"/>
              <a:t>Overrules  trial court-could have sent it back for trial</a:t>
            </a:r>
          </a:p>
          <a:p>
            <a:r>
              <a:rPr lang="en-US" sz="2000" dirty="0" smtClean="0"/>
              <a:t>Instead overruled  AND then entered victory for Plaintiffs base on “no genuine issue of material fact.”</a:t>
            </a:r>
          </a:p>
          <a:p>
            <a:r>
              <a:rPr lang="en-US" sz="2000" dirty="0" smtClean="0"/>
              <a:t>Settled soon thereafter for $ 228M</a:t>
            </a:r>
          </a:p>
          <a:p>
            <a:r>
              <a:rPr lang="en-US" sz="2000" dirty="0" smtClean="0"/>
              <a:t>Guide to all companies elsewhere! </a:t>
            </a:r>
          </a:p>
          <a:p>
            <a:r>
              <a:rPr lang="en-US" sz="2000" dirty="0" smtClean="0"/>
              <a:t>Consistent with “favoring” plaintiff re broader coverage!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9148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PIPPINS  v. KPMG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</a:rPr>
              <a:t>2</a:t>
            </a:r>
            <a:r>
              <a:rPr lang="en-US" sz="2400" baseline="30000" dirty="0" smtClean="0">
                <a:latin typeface="Calibri" panose="020F0502020204030204" pitchFamily="34" charset="0"/>
              </a:rPr>
              <a:t>nd</a:t>
            </a:r>
            <a:r>
              <a:rPr lang="en-US" sz="2400" dirty="0" smtClean="0">
                <a:latin typeface="Calibri" panose="020F0502020204030204" pitchFamily="34" charset="0"/>
              </a:rPr>
              <a:t> circuit Case in 2014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FLSA excludes “ white collar professionals” from OT requirements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“Bona fides professional capacity”  persons are exempted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Similar to “executive” status exemption and “administrative” persons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 DOL Regulations-29 CFR Section 541.301 states: 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 Light" panose="020F0302020204030204" pitchFamily="34" charset="0"/>
              </a:rPr>
              <a:t>“..an employee’s  primary duty must be the performance of work requiring advance knowledge in a field of science or  learning customarily  acquired by a long  course of specialized instruction..”</a:t>
            </a:r>
            <a:endParaRPr lang="en-US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251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THREE-PRONG “PROFESIONAL” TEST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Work is predominantly intellectual in character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Requires consistent exercise of discretion and judgment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Specialized academic training is  a standard prerequisite for entry into the profession.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 Other Regulations make clear bookkeepers, clerks and others  doing routine work called “Accountants”  may not be “professionals.”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“Professionals” who are accountants not limited to CPAs only </a:t>
            </a:r>
          </a:p>
          <a:p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538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FACTS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KPMG employees are “Audit Associates”</a:t>
            </a:r>
          </a:p>
          <a:p>
            <a:r>
              <a:rPr lang="en-US" sz="2000" dirty="0" smtClean="0"/>
              <a:t>Work long hours on team preparing  client audit opinions </a:t>
            </a:r>
          </a:p>
          <a:p>
            <a:r>
              <a:rPr lang="en-US" sz="2000" dirty="0" smtClean="0"/>
              <a:t>Believe that are not “professionals”</a:t>
            </a:r>
          </a:p>
          <a:p>
            <a:r>
              <a:rPr lang="en-US" sz="2000" dirty="0" smtClean="0"/>
              <a:t>Automatic promotions after 2 years if satisfactory performer. </a:t>
            </a:r>
          </a:p>
          <a:p>
            <a:r>
              <a:rPr lang="en-US" sz="2000" dirty="0" smtClean="0"/>
              <a:t>Duties: Inventory observation, walkthroughs with client re internal procedures, work paper preparation.</a:t>
            </a:r>
          </a:p>
          <a:p>
            <a:endParaRPr lang="en-US" sz="2000" dirty="0" smtClean="0"/>
          </a:p>
          <a:p>
            <a:r>
              <a:rPr lang="en-US" sz="2800" dirty="0" smtClean="0">
                <a:latin typeface="Calibri" panose="020F0502020204030204" pitchFamily="34" charset="0"/>
              </a:rPr>
              <a:t>WHAT ARGUMENTS WOULD THEY MAKE IN LIGHT OF REGULATIONS?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2372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THEIR ARGUMNENTS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are just clerks/bookkeepers-not truly accountants</a:t>
            </a:r>
          </a:p>
          <a:p>
            <a:r>
              <a:rPr lang="en-US" sz="2000" dirty="0" smtClean="0"/>
              <a:t>Everything we do has multiple  reviews-no real exercise of discretion</a:t>
            </a:r>
          </a:p>
          <a:p>
            <a:r>
              <a:rPr lang="en-US" sz="2000" dirty="0" smtClean="0"/>
              <a:t>We are just passing along information </a:t>
            </a:r>
          </a:p>
          <a:p>
            <a:r>
              <a:rPr lang="en-US" sz="2000" dirty="0" smtClean="0"/>
              <a:t>Work is devoid of any specialized skills-all templates and  guidelines</a:t>
            </a:r>
          </a:p>
          <a:p>
            <a:r>
              <a:rPr lang="en-US" sz="2000" dirty="0" smtClean="0"/>
              <a:t>KPMG taught us  all we needed to know at in-house training, thus really no “advance knowledge”  used or even needed.   </a:t>
            </a:r>
          </a:p>
          <a:p>
            <a:r>
              <a:rPr lang="en-US" sz="2000" dirty="0" smtClean="0"/>
              <a:t>Yes, accountants are professionals. But, we are not really accountants.”  </a:t>
            </a:r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15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COURT OPINION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Plaintiffs “ being an entry-level member of a  profession with not being a professional at all.” </a:t>
            </a:r>
          </a:p>
          <a:p>
            <a:r>
              <a:rPr lang="en-US" sz="2000" dirty="0" smtClean="0"/>
              <a:t>Takes advance knowledge just to  look at records</a:t>
            </a:r>
          </a:p>
          <a:p>
            <a:r>
              <a:rPr lang="en-US" sz="2000" dirty="0" smtClean="0"/>
              <a:t>Always encouraged to have a “questioning mind” and “think”  about what looking at, don’t just always take at face value. Judgment!</a:t>
            </a:r>
          </a:p>
          <a:p>
            <a:r>
              <a:rPr lang="en-US" sz="2000" dirty="0" smtClean="0"/>
              <a:t>So what- “Passing along” errors/anomalies is  part of the audit process!</a:t>
            </a:r>
          </a:p>
          <a:p>
            <a:r>
              <a:rPr lang="en-US" sz="2000" dirty="0" smtClean="0"/>
              <a:t>Doctors/lawyers supervise junior staff-why not accountants? </a:t>
            </a:r>
          </a:p>
          <a:p>
            <a:r>
              <a:rPr lang="en-US" sz="2000" dirty="0" smtClean="0"/>
              <a:t>Nature of task-discretion exercise  may be more important in other jobs e.g. executive managers. Here, focus on advance knowledge!</a:t>
            </a:r>
          </a:p>
          <a:p>
            <a:r>
              <a:rPr lang="en-US" sz="2000" dirty="0" smtClean="0"/>
              <a:t>Senior managers do some of work-so what, natural overlap.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144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ALSO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Vast majority of Audit Associates have accounting degrees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All are or will be expected to become CPAs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Fact that a non-Accounting major may be hired does not mean NONE have “specialized instruction.”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86083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Plaintiffs lose.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In hindsight, not a good case to have litigated since accounting by Regulation is a “learned profession.”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Historically, legal conflict re  bookkeepers, financial document reviewers and  clerks”   claiming  they are not accountants even though called that.  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Here-Called accountants (assumed professionals)  but really are  not “Professionals.”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Aren’t they denigrating/trying to dumb down  their own profession </a:t>
            </a:r>
            <a:r>
              <a:rPr lang="en-US" sz="2000" dirty="0" err="1" smtClean="0">
                <a:latin typeface="Calibri" panose="020F0502020204030204" pitchFamily="34" charset="0"/>
              </a:rPr>
              <a:t>bnyt</a:t>
            </a:r>
            <a:r>
              <a:rPr lang="en-US" sz="2000" dirty="0" smtClean="0">
                <a:latin typeface="Calibri" panose="020F0502020204030204" pitchFamily="34" charset="0"/>
              </a:rPr>
              <a:t> focusing  on discrete tasks? </a:t>
            </a:r>
          </a:p>
          <a:p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93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MICRO-AGGRESSIONS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subtle but  offensive comment or action directed at a minority  that is often unintentional or unconsciously reinforces a stereotype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You don’t look American. Are you? 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You are all  really good dancers.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So, how can you look so Mexican but not know Spanish?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You really  are a  lot smarter than  I guessed you would be. </a:t>
            </a:r>
          </a:p>
          <a:p>
            <a:pPr lvl="1"/>
            <a:endParaRPr lang="en-US" sz="2000" dirty="0" smtClean="0">
              <a:latin typeface="Calibri" panose="020F0502020204030204" pitchFamily="34" charset="0"/>
            </a:endParaRPr>
          </a:p>
          <a:p>
            <a:pPr lvl="1"/>
            <a:endParaRPr lang="en-US" sz="2000" dirty="0" smtClean="0">
              <a:latin typeface="Calibri" panose="020F0502020204030204" pitchFamily="34" charset="0"/>
            </a:endParaRP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0822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LABOR STANDARDS ACT (FLSA)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1930s reaction to Depression Era</a:t>
            </a:r>
          </a:p>
          <a:p>
            <a:r>
              <a:rPr lang="en-US" dirty="0" smtClean="0"/>
              <a:t>“Minimum Wage”: Depression-Era Reaction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640" y="2869676"/>
            <a:ext cx="89535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4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Calibri" panose="020F0502020204030204" pitchFamily="34" charset="0"/>
              </a:rPr>
              <a:t>1932-INTRODUCED </a:t>
            </a:r>
            <a:br>
              <a:rPr lang="en-US" sz="4400" dirty="0" smtClean="0">
                <a:latin typeface="Calibri" panose="020F0502020204030204" pitchFamily="34" charset="0"/>
              </a:rPr>
            </a:br>
            <a:r>
              <a:rPr lang="en-US" sz="4400" dirty="0" smtClean="0">
                <a:latin typeface="Calibri" panose="020F0502020204030204" pitchFamily="34" charset="0"/>
              </a:rPr>
              <a:t>1938-ADOPTED</a:t>
            </a: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US Congress-Used Interstate Commerce Clause (commerce among the several states”)  as source  of power  to reach employers 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40-hour week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Overtime for hours exceeding 40  in  week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OT Exemptions-administrative, professional, executive OT exemptions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Minimum  based on food/clothing/shelter  to maintain a  family of four?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Today- (52 weeks x 40 hours=2,080 hours);   2080 x $7.25=$15.080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Clearly, inadequate</a:t>
            </a:r>
            <a:r>
              <a:rPr lang="en-US" dirty="0" smtClean="0"/>
              <a:t>! </a:t>
            </a:r>
          </a:p>
          <a:p>
            <a:r>
              <a:rPr lang="en-US" dirty="0" smtClean="0"/>
              <a:t>Prior job -$1.75 in 1974/75 as “male nursing assistant.”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955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FLSA-VERY MUCH AMENDED/DEBATED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Only US Congress can raise minimum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Ongoing battles e. ,g, break time, uniforms, meal </a:t>
            </a:r>
            <a:r>
              <a:rPr lang="en-US" sz="2000" dirty="0" err="1" smtClean="0">
                <a:latin typeface="Calibri" panose="020F0502020204030204" pitchFamily="34" charset="0"/>
              </a:rPr>
              <a:t>periods,etc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Politics- Wage increases ”eliminates jobs” vs.  broad public wealth improvement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800-pound guerilla: “Ripple effect upward </a:t>
            </a:r>
            <a:r>
              <a:rPr lang="en-US" sz="2000" dirty="0" err="1" smtClean="0">
                <a:latin typeface="Calibri" panose="020F0502020204030204" pitchFamily="34" charset="0"/>
              </a:rPr>
              <a:t>e.g</a:t>
            </a:r>
            <a:r>
              <a:rPr lang="en-US" sz="2000" dirty="0" smtClean="0">
                <a:latin typeface="Calibri" panose="020F0502020204030204" pitchFamily="34" charset="0"/>
              </a:rPr>
              <a:t> if raise minimum wage raises all wages 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Public policy implications e.g. Minimum wage rate in China is $1.75/Hour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PPP-Purchasing Power Parity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17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“LIVING WAGE”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>
                <a:latin typeface="Calibri" panose="020F0502020204030204" pitchFamily="34" charset="0"/>
              </a:rPr>
              <a:t>New York ($15.00/Hour  by 2020, $15.00/Hour in NYC by 2018)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California-$10.00/Hour; $15.00/Hour by 2022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Los Angeles; 7/1/16 became $10.50; $15.00/Hour by 2020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Washington D.C.-$15.00/Hour by 7/1/2020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Certainly an easy “campaign promise” to make to constituents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Is US Congress wiser-or just  more of same-old gridlock?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5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Federal courts extremely  pro-wage increase by any means e.g. classification issues (e.g. Alexander vs.  Fed Ex case)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US Government-Uses executive branch agency regulatory power to increase “wages”  via interpretation and substantive rulemaking at any opportunity.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58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INTERNSHIPS/TRAINEES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intended for “shadowing” employees e.g. entertainment </a:t>
            </a:r>
          </a:p>
          <a:p>
            <a:r>
              <a:rPr lang="en-US" dirty="0" smtClean="0"/>
              <a:t>Exempt from minimum wage requirements</a:t>
            </a:r>
          </a:p>
          <a:p>
            <a:r>
              <a:rPr lang="en-US" dirty="0" smtClean="0"/>
              <a:t>Job  market-internships highly sought</a:t>
            </a:r>
          </a:p>
          <a:p>
            <a:r>
              <a:rPr lang="en-US" dirty="0" smtClean="0"/>
              <a:t>Abused by employers-”Go and help out in parking lot with </a:t>
            </a:r>
            <a:r>
              <a:rPr lang="en-US" dirty="0" err="1" smtClean="0"/>
              <a:t>tash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2010-USDOL clarifies with Memorandum 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Must benefit intern –no immediate </a:t>
            </a:r>
            <a:r>
              <a:rPr lang="en-US" sz="1800" dirty="0" err="1" smtClean="0">
                <a:latin typeface="Calibri" panose="020F0502020204030204" pitchFamily="34" charset="0"/>
              </a:rPr>
              <a:t>afvantage</a:t>
            </a:r>
            <a:r>
              <a:rPr lang="en-US" sz="1800" dirty="0" smtClean="0">
                <a:latin typeface="Calibri" panose="020F0502020204030204" pitchFamily="34" charset="0"/>
              </a:rPr>
              <a:t> to company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Both parties understand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Not doing regular work of employees/displacing them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Provided in educational environment</a:t>
            </a:r>
          </a:p>
          <a:p>
            <a:pPr lvl="1"/>
            <a:endParaRPr lang="en-US" sz="18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75" y="376966"/>
            <a:ext cx="2850037" cy="16423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85" y="4649615"/>
            <a:ext cx="2650062" cy="220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63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COLLAR EXEMPTION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Salary basis i.e. fixed amount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Salary level-above $ amount as floor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Executive/administrative/professional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Over years-salary level lagged behind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Starbucks case-</a:t>
            </a:r>
            <a:r>
              <a:rPr lang="en-US" sz="2400" dirty="0" err="1" smtClean="0">
                <a:latin typeface="Calibri" panose="020F0502020204030204" pitchFamily="34" charset="0"/>
              </a:rPr>
              <a:t>Barrista</a:t>
            </a:r>
            <a:r>
              <a:rPr lang="en-US" sz="2400" dirty="0" smtClean="0">
                <a:latin typeface="Calibri" panose="020F0502020204030204" pitchFamily="34" charset="0"/>
              </a:rPr>
              <a:t> to Assistant Manager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“Congratulations Bill, you are now in management! 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P.S. “No OT so less compensation!” </a:t>
            </a: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09451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579</TotalTime>
  <Words>1692</Words>
  <Application>Microsoft Office PowerPoint</Application>
  <PresentationFormat>Custom</PresentationFormat>
  <Paragraphs>192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Wisp</vt:lpstr>
      <vt:lpstr>UTA ANNUAL CPE EVENT  AUGUST 11,2016 </vt:lpstr>
      <vt:lpstr>CLASSIFICATION-EMPLOYEE VS. INDEPENDENT CONTRACTORS</vt:lpstr>
      <vt:lpstr>FAIR LABOR STANDARDS ACT (FLSA)</vt:lpstr>
      <vt:lpstr>1932-INTRODUCED  1938-ADOPTED</vt:lpstr>
      <vt:lpstr>FLSA-VERY MUCH AMENDED/DEBATED</vt:lpstr>
      <vt:lpstr>“LIVING WAGE” MOMENTUM</vt:lpstr>
      <vt:lpstr>RESULT….</vt:lpstr>
      <vt:lpstr>INTERNSHIPS/TRAINEES </vt:lpstr>
      <vt:lpstr>WHITE COLLAR EXEMPTION</vt:lpstr>
      <vt:lpstr>WHITE COLLAR OT EXEMPTIONS </vt:lpstr>
      <vt:lpstr>FINAL RULE ANNOUNCED -MAY 18,2016</vt:lpstr>
      <vt:lpstr>OTHER ISSUES</vt:lpstr>
      <vt:lpstr>DONNA KASMAN V KPMG-2011</vt:lpstr>
      <vt:lpstr>RECENT EVENTS- 2016</vt:lpstr>
      <vt:lpstr>EMPLOYEE VS.  INDEPENDENT COTRACTOR</vt:lpstr>
      <vt:lpstr>ABRAHAM LINCOLN QUOTE</vt:lpstr>
      <vt:lpstr>ALEXANDER v. FEDEX - 2015</vt:lpstr>
      <vt:lpstr>BACKGROUND</vt:lpstr>
      <vt:lpstr>FEDEX ARGUMENT</vt:lpstr>
      <vt:lpstr>COMMENTS</vt:lpstr>
      <vt:lpstr>PIPPINS  v. KPMG</vt:lpstr>
      <vt:lpstr>THREE-PRONG “PROFESIONAL” TEST </vt:lpstr>
      <vt:lpstr>FACTS</vt:lpstr>
      <vt:lpstr>THEIR ARGUMNENTS</vt:lpstr>
      <vt:lpstr>COURT OPINION</vt:lpstr>
      <vt:lpstr>ALSO</vt:lpstr>
      <vt:lpstr>RESULTS</vt:lpstr>
      <vt:lpstr>MICRO-AGGRESSIONS</vt:lpstr>
    </vt:vector>
  </TitlesOfParts>
  <Company>University of Texas at Arlington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Charles D</dc:creator>
  <cp:lastModifiedBy>Wheaton, Pamela</cp:lastModifiedBy>
  <cp:revision>68</cp:revision>
  <cp:lastPrinted>2016-08-08T19:47:36Z</cp:lastPrinted>
  <dcterms:created xsi:type="dcterms:W3CDTF">2016-08-01T18:27:25Z</dcterms:created>
  <dcterms:modified xsi:type="dcterms:W3CDTF">2016-08-08T21:11:30Z</dcterms:modified>
</cp:coreProperties>
</file>